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39"/>
  </p:notesMasterIdLst>
  <p:sldIdLst>
    <p:sldId id="256" r:id="rId3"/>
    <p:sldId id="257" r:id="rId4"/>
    <p:sldId id="404" r:id="rId5"/>
    <p:sldId id="405" r:id="rId6"/>
    <p:sldId id="260" r:id="rId7"/>
    <p:sldId id="261" r:id="rId8"/>
    <p:sldId id="262" r:id="rId9"/>
    <p:sldId id="276" r:id="rId10"/>
    <p:sldId id="377" r:id="rId11"/>
    <p:sldId id="400" r:id="rId12"/>
    <p:sldId id="264" r:id="rId13"/>
    <p:sldId id="265" r:id="rId14"/>
    <p:sldId id="419" r:id="rId15"/>
    <p:sldId id="415" r:id="rId16"/>
    <p:sldId id="416" r:id="rId17"/>
    <p:sldId id="422" r:id="rId18"/>
    <p:sldId id="420" r:id="rId19"/>
    <p:sldId id="414" r:id="rId20"/>
    <p:sldId id="472" r:id="rId21"/>
    <p:sldId id="473" r:id="rId22"/>
    <p:sldId id="474" r:id="rId23"/>
    <p:sldId id="475" r:id="rId24"/>
    <p:sldId id="478" r:id="rId25"/>
    <p:sldId id="481" r:id="rId26"/>
    <p:sldId id="476" r:id="rId27"/>
    <p:sldId id="477" r:id="rId28"/>
    <p:sldId id="484" r:id="rId29"/>
    <p:sldId id="479" r:id="rId30"/>
    <p:sldId id="480" r:id="rId31"/>
    <p:sldId id="482" r:id="rId32"/>
    <p:sldId id="316" r:id="rId33"/>
    <p:sldId id="483" r:id="rId34"/>
    <p:sldId id="332" r:id="rId35"/>
    <p:sldId id="333" r:id="rId36"/>
    <p:sldId id="338" r:id="rId37"/>
    <p:sldId id="339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03"/>
    <p:restoredTop sz="97030"/>
  </p:normalViewPr>
  <p:slideViewPr>
    <p:cSldViewPr snapToGrid="0">
      <p:cViewPr varScale="1">
        <p:scale>
          <a:sx n="165" d="100"/>
          <a:sy n="165" d="100"/>
        </p:scale>
        <p:origin x="752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96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233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598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535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 err="1"/>
              <a:t>otus.ru</a:t>
            </a:r>
            <a:endParaRPr dirty="0"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89455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</a:t>
            </a:r>
            <a:r>
              <a:rPr lang="en-US" dirty="0"/>
              <a:t>Advanced</a:t>
            </a:r>
            <a:br>
              <a:rPr lang="en-US" dirty="0"/>
            </a:b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Извлечение признаков. </a:t>
            </a:r>
            <a:br>
              <a:rPr lang="en-US" sz="3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Fourier </a:t>
            </a: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Wavelet transformation, </a:t>
            </a:r>
            <a:br>
              <a:rPr lang="en-US" sz="3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Automatic Feature generation - </a:t>
            </a:r>
            <a:r>
              <a:rPr lang="en-US" sz="3200" b="1" dirty="0" err="1">
                <a:latin typeface="Roboto"/>
                <a:ea typeface="Roboto"/>
                <a:cs typeface="Roboto"/>
                <a:sym typeface="Roboto"/>
              </a:rPr>
              <a:t>tsfresh</a:t>
            </a:r>
            <a:endParaRPr sz="5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Тр</a:t>
            </a:r>
            <a:r>
              <a:rPr lang="ru-RU" dirty="0"/>
              <a:t>и</a:t>
            </a:r>
            <a:r>
              <a:rPr lang="ru" dirty="0"/>
              <a:t> парадигмы машинного обучения</a:t>
            </a:r>
            <a:endParaRPr dirty="0"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068" y="985329"/>
            <a:ext cx="6199864" cy="4158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94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/>
              <a:t>Временной ряд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A2EFA-FC60-9D44-8A15-402A66F5B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2" t="9069" r="8440" b="6108"/>
          <a:stretch/>
        </p:blipFill>
        <p:spPr>
          <a:xfrm>
            <a:off x="732817" y="934682"/>
            <a:ext cx="7587574" cy="3097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B2CD0-68F9-2C42-B378-84DF3D6FAED5}"/>
              </a:ext>
            </a:extLst>
          </p:cNvPr>
          <p:cNvSpPr txBox="1"/>
          <p:nvPr/>
        </p:nvSpPr>
        <p:spPr>
          <a:xfrm>
            <a:off x="881974" y="4111731"/>
            <a:ext cx="5298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statsmodels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tsa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seasonal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seasonal_decompose</a:t>
            </a:r>
            <a:endParaRPr lang="ru-RU" sz="1200" b="0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seasonal_decompose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series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'additive'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00FFC-D22F-6345-95A7-3B76478C8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9" t="7226" r="8227" b="5965"/>
          <a:stretch/>
        </p:blipFill>
        <p:spPr>
          <a:xfrm>
            <a:off x="758757" y="843891"/>
            <a:ext cx="7626485" cy="39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8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F495-C006-4F45-BBBB-DBB5B15C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Стационарный ряд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D7072-D441-6741-8383-3ED780FD9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" r="4137" b="48664"/>
          <a:stretch/>
        </p:blipFill>
        <p:spPr>
          <a:xfrm>
            <a:off x="1869959" y="1002211"/>
            <a:ext cx="5037730" cy="1835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063F3-863A-604B-9393-46099A6D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2838" r="67202" b="-239"/>
          <a:stretch/>
        </p:blipFill>
        <p:spPr>
          <a:xfrm>
            <a:off x="903060" y="2952517"/>
            <a:ext cx="1712068" cy="172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83125-F125-8B4D-A09D-8C07BBBBA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t="52659" r="33600" b="-60"/>
          <a:stretch/>
        </p:blipFill>
        <p:spPr>
          <a:xfrm>
            <a:off x="3826213" y="2952517"/>
            <a:ext cx="1712068" cy="1720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AC15B-89B2-A441-A4C6-2919751099C3}"/>
              </a:ext>
            </a:extLst>
          </p:cNvPr>
          <p:cNvSpPr txBox="1"/>
          <p:nvPr/>
        </p:nvSpPr>
        <p:spPr>
          <a:xfrm>
            <a:off x="890091" y="2875837"/>
            <a:ext cx="1744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мат ожидания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8B2-C1D6-0840-A7EC-C8FED7BC4DFB}"/>
              </a:ext>
            </a:extLst>
          </p:cNvPr>
          <p:cNvSpPr txBox="1"/>
          <p:nvPr/>
        </p:nvSpPr>
        <p:spPr>
          <a:xfrm>
            <a:off x="3915050" y="2875837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дисперсии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BB830B-F4F3-D34F-9800-2800D335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70" t="52894" r="130" b="-295"/>
          <a:stretch/>
        </p:blipFill>
        <p:spPr>
          <a:xfrm>
            <a:off x="6818852" y="2952517"/>
            <a:ext cx="1712068" cy="1720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EDA09-168E-7148-891C-2AE6172C1E01}"/>
              </a:ext>
            </a:extLst>
          </p:cNvPr>
          <p:cNvSpPr txBox="1"/>
          <p:nvPr/>
        </p:nvSpPr>
        <p:spPr>
          <a:xfrm>
            <a:off x="6907689" y="2875837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ковариаций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95554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D554-B77D-CE46-956B-F5DEEC3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стационарность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509857-2615-1742-A4C0-741DA977B29A}"/>
                  </a:ext>
                </a:extLst>
              </p:cNvPr>
              <p:cNvSpPr txBox="1"/>
              <p:nvPr/>
            </p:nvSpPr>
            <p:spPr>
              <a:xfrm>
                <a:off x="500551" y="1316477"/>
                <a:ext cx="8520600" cy="3589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/>
                  <a:t>Тест Дики-</a:t>
                </a:r>
                <a:r>
                  <a:rPr lang="ru-RU" b="1" dirty="0" err="1"/>
                  <a:t>Фуллера</a:t>
                </a:r>
                <a:r>
                  <a:rPr lang="ru-RU" b="1" dirty="0"/>
                  <a:t> </a:t>
                </a:r>
                <a:r>
                  <a:rPr lang="en-US" b="1" dirty="0"/>
                  <a:t>(DF-test)</a:t>
                </a:r>
                <a:endParaRPr lang="ru-RU" b="1" dirty="0"/>
              </a:p>
              <a:p>
                <a:r>
                  <a:rPr lang="ru-RU" dirty="0"/>
                  <a:t>Временной ряд имеет единичный корень, или порядок интеграции один, если его первые разности образуют стационарный ряд.</a:t>
                </a:r>
                <a:r>
                  <a:rPr lang="en-US" dirty="0"/>
                  <a:t> </a:t>
                </a:r>
                <a:r>
                  <a:rPr lang="ru-RU" dirty="0"/>
                  <a:t>Проверяем по авторегрессионному уравнению: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ряд стационарный.</a:t>
                </a:r>
              </a:p>
              <a:p>
                <a:endParaRPr lang="ru-RU" dirty="0"/>
              </a:p>
              <a:p>
                <a:r>
                  <a:rPr lang="ru-RU" b="1" dirty="0"/>
                  <a:t>Расширенный тест Дики-</a:t>
                </a:r>
                <a:r>
                  <a:rPr lang="ru-RU" b="1" dirty="0" err="1"/>
                  <a:t>Фуллера</a:t>
                </a:r>
                <a:r>
                  <a:rPr lang="ru-RU" b="1" dirty="0"/>
                  <a:t> </a:t>
                </a:r>
                <a:r>
                  <a:rPr lang="en-US" b="1" dirty="0"/>
                  <a:t>(ADF-test)</a:t>
                </a:r>
              </a:p>
              <a:p>
                <a:r>
                  <a:rPr lang="ru-RU" dirty="0"/>
                  <a:t>ошибки модели могут не быть белым шумом, а быть некоторым стационарным процессом, поэтому следует проверить наличие единичного корня для нескольких лагов. Следует, однако учесть, что увеличение числа лагов приводит к снижению мощности теста. Обычно ограничиваются тремя-четырьмя лагами. </a:t>
                </a:r>
              </a:p>
              <a:p>
                <a:r>
                  <a:rPr lang="ru-RU" dirty="0"/>
                  <a:t>Для интегрированного ряда 2-го порядка: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ряд стационарный, интегрированный 2-го порядка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509857-2615-1742-A4C0-741DA977B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1" y="1316477"/>
                <a:ext cx="8520600" cy="3589124"/>
              </a:xfrm>
              <a:prstGeom prst="rect">
                <a:avLst/>
              </a:prstGeom>
              <a:blipFill>
                <a:blip r:embed="rId2"/>
                <a:stretch>
                  <a:fillRect l="-9375" t="-352" b="-40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82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D554-B77D-CE46-956B-F5DEEC3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стационарность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09857-2615-1742-A4C0-741DA977B29A}"/>
              </a:ext>
            </a:extLst>
          </p:cNvPr>
          <p:cNvSpPr txBox="1"/>
          <p:nvPr/>
        </p:nvSpPr>
        <p:spPr>
          <a:xfrm>
            <a:off x="500551" y="1316477"/>
            <a:ext cx="8520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Kwiatkowski-Phillips-Schmidt-Shin (KPSS) test 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Phillips-Perron</a:t>
            </a:r>
            <a:r>
              <a:rPr lang="ru-RU" sz="1800" dirty="0"/>
              <a:t> (</a:t>
            </a:r>
            <a:r>
              <a:rPr lang="en-US" sz="1800" dirty="0"/>
              <a:t>FP test</a:t>
            </a:r>
            <a:r>
              <a:rPr lang="ru-RU" sz="18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 err="1"/>
              <a:t>Leyburn</a:t>
            </a:r>
            <a:r>
              <a:rPr lang="ru-RU" sz="1800" dirty="0"/>
              <a:t>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Schmidt-Phillips (SF test)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DF-GLS,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 err="1"/>
              <a:t>Kochrein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9101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32E8-4550-314D-840B-EEC1D944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507BA4-E659-0248-B63E-D961CE4FFDBF}"/>
                  </a:ext>
                </a:extLst>
              </p:cNvPr>
              <p:cNvSpPr txBox="1"/>
              <p:nvPr/>
            </p:nvSpPr>
            <p:spPr>
              <a:xfrm>
                <a:off x="622570" y="1245140"/>
                <a:ext cx="3349507" cy="3399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MSE: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+∞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RMSE: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+∞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∈[0, +∞)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507BA4-E659-0248-B63E-D961CE4FF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0" y="1245140"/>
                <a:ext cx="3349507" cy="3399520"/>
              </a:xfrm>
              <a:prstGeom prst="rect">
                <a:avLst/>
              </a:prstGeom>
              <a:blipFill>
                <a:blip r:embed="rId2"/>
                <a:stretch>
                  <a:fillRect l="-377" t="-13011" b="-3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33E04E-1626-4F4F-AC05-7A2ABF9D1C0E}"/>
                  </a:ext>
                </a:extLst>
              </p:cNvPr>
              <p:cNvSpPr txBox="1"/>
              <p:nvPr/>
            </p:nvSpPr>
            <p:spPr>
              <a:xfrm>
                <a:off x="4422843" y="1245140"/>
                <a:ext cx="4414991" cy="3532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Коэффициент детерминации</a:t>
                </a:r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∈(−∞, 1]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=100% 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+∞)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AIC (</a:t>
                </a:r>
                <a:r>
                  <a:rPr lang="ru-RU" dirty="0" err="1"/>
                  <a:t>Информационныи</a:t>
                </a:r>
                <a:r>
                  <a:rPr lang="ru-RU" dirty="0"/>
                  <a:t>̆ критерий </a:t>
                </a:r>
                <a:r>
                  <a:rPr lang="ru-RU" dirty="0" err="1"/>
                  <a:t>Акаике</a:t>
                </a:r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  <a:p>
                <a:endParaRPr lang="en-US" dirty="0"/>
              </a:p>
              <a:p>
                <a:r>
                  <a:rPr lang="en-US" dirty="0"/>
                  <a:t>BIC (</a:t>
                </a:r>
                <a:r>
                  <a:rPr lang="ru-RU" dirty="0" err="1"/>
                  <a:t>Информационныи</a:t>
                </a:r>
                <a:r>
                  <a:rPr lang="ru-RU" dirty="0"/>
                  <a:t>̆ критерий Шварца</a:t>
                </a:r>
                <a:r>
                  <a:rPr lang="en-US" dirty="0"/>
                  <a:t>-</a:t>
                </a:r>
                <a:r>
                  <a:rPr lang="ru-RU" dirty="0"/>
                  <a:t>Байеса</a:t>
                </a:r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33E04E-1626-4F4F-AC05-7A2ABF9D1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843" y="1245140"/>
                <a:ext cx="4414991" cy="3532698"/>
              </a:xfrm>
              <a:prstGeom prst="rect">
                <a:avLst/>
              </a:prstGeom>
              <a:blipFill>
                <a:blip r:embed="rId3"/>
                <a:stretch>
                  <a:fillRect l="-575" t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14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53CB-8B58-9C49-A8CC-DA64BB4D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r>
              <a:rPr lang="ru-RU" dirty="0"/>
              <a:t> временных рядов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ED651-428F-3745-A12C-6C096B18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878674"/>
            <a:ext cx="8620125" cy="397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30260-58A5-0F43-AFDB-64DAD620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Фурье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4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BEE25-8D90-384A-B125-CE49EA4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308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27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791A6-4BCE-B34D-93FA-D6DDC3B38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2" t="10393" r="8951" b="7089"/>
          <a:stretch/>
        </p:blipFill>
        <p:spPr>
          <a:xfrm>
            <a:off x="808892" y="984738"/>
            <a:ext cx="7526215" cy="37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2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0928D-AFB1-E740-A784-4430F14F7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1" t="9834" r="8881" b="5411"/>
          <a:stretch/>
        </p:blipFill>
        <p:spPr>
          <a:xfrm>
            <a:off x="824878" y="937766"/>
            <a:ext cx="7494243" cy="38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0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6035B-8CD3-5F40-8C99-DBBBBE29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ряд меняется во времени?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BEA72-8B2A-FF47-BA0A-4C7D72C3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34" y="935936"/>
            <a:ext cx="6222068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66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6035B-8CD3-5F40-8C99-DBBBBE29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ряды разные, а спектры похожи?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F1D01-E0A1-5740-83C3-61C912E0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176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9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5F8D44-53AB-D644-BF3F-39930A47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r>
              <a:rPr lang="ru-RU" dirty="0"/>
              <a:t> анализ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60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45811-6668-404A-84E8-DE7A0E2CF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4" y="1227726"/>
            <a:ext cx="8003731" cy="33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27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4B8C3F-223E-F14A-A473-40586D959818}"/>
                  </a:ext>
                </a:extLst>
              </p:cNvPr>
              <p:cNvSpPr txBox="1"/>
              <p:nvPr/>
            </p:nvSpPr>
            <p:spPr>
              <a:xfrm>
                <a:off x="985882" y="1818980"/>
                <a:ext cx="2938625" cy="752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Вейвлет «Мексиканская шляпа»: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4B8C3F-223E-F14A-A473-40586D959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82" y="1818980"/>
                <a:ext cx="2938625" cy="752770"/>
              </a:xfrm>
              <a:prstGeom prst="rect">
                <a:avLst/>
              </a:prstGeom>
              <a:blipFill>
                <a:blip r:embed="rId2"/>
                <a:stretch>
                  <a:fillRect l="-42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E75B2C-D8BB-B94C-996E-86B8697DE6EE}"/>
                  </a:ext>
                </a:extLst>
              </p:cNvPr>
              <p:cNvSpPr txBox="1"/>
              <p:nvPr/>
            </p:nvSpPr>
            <p:spPr>
              <a:xfrm>
                <a:off x="500550" y="3694015"/>
                <a:ext cx="4038285" cy="95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Спектр</a:t>
                </a:r>
                <a:r>
                  <a:rPr lang="en-US" dirty="0"/>
                  <a:t> </a:t>
                </a:r>
                <a:r>
                  <a:rPr lang="ru-RU" dirty="0"/>
                  <a:t>дискретного </a:t>
                </a:r>
                <a:r>
                  <a:rPr lang="ru-RU" dirty="0" err="1"/>
                  <a:t>вейвлет</a:t>
                </a:r>
                <a:r>
                  <a:rPr lang="ru-RU" dirty="0"/>
                  <a:t> преобразования: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E75B2C-D8BB-B94C-996E-86B8697D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3694015"/>
                <a:ext cx="4038285" cy="955774"/>
              </a:xfrm>
              <a:prstGeom prst="rect">
                <a:avLst/>
              </a:prstGeom>
              <a:blipFill>
                <a:blip r:embed="rId3"/>
                <a:stretch>
                  <a:fillRect l="-627" t="-54545" b="-1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C6A4C5B-4076-8943-B12B-260B4236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50320"/>
            <a:ext cx="456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8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1F18D-A58C-1A44-A239-617AEC5B7073}"/>
              </a:ext>
            </a:extLst>
          </p:cNvPr>
          <p:cNvSpPr txBox="1"/>
          <p:nvPr/>
        </p:nvSpPr>
        <p:spPr>
          <a:xfrm>
            <a:off x="500549" y="1185243"/>
            <a:ext cx="85205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u="none" strike="noStrike" dirty="0">
                <a:solidFill>
                  <a:schemeClr val="tx1"/>
                </a:solidFill>
                <a:effectLst/>
                <a:latin typeface="+mn-lt"/>
              </a:rPr>
              <a:t>Локализация во времени и частоте: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 В отличие от традиционного Фурье-анализа, который предоставляет информацию только о частотном составе сигнала,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вейвлет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-преобразования могут точно указать, в какой момент времени присутствуют различные частотные компоненты. Это делает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вейвлеты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 особенно полезными для анализа нестационарных или временных сигналов.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DABB2-8411-0047-8392-CFA26D8B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48" y="2306717"/>
            <a:ext cx="288000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C619D-8731-7D4F-BE3E-1D0EE285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48" y="2306717"/>
            <a:ext cx="28800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B218E-9830-9843-878F-195C3D942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48" y="2306717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47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5EE40-C83B-3C4E-A4D6-D3B2E77E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46" y="833916"/>
            <a:ext cx="28800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E97CDF-C9A0-B54A-B4EC-29614C1A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48" y="833916"/>
            <a:ext cx="2880000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0403B8-1425-994A-8644-3A9E2CBD2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50" y="833916"/>
            <a:ext cx="288000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10C408-4E8D-6645-83E3-6F15C4652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46" y="2967660"/>
            <a:ext cx="288000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E47A71-F4D6-0645-A16F-DB30C9FE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148" y="2967660"/>
            <a:ext cx="288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ED64BA-891F-8140-91AD-CA44D161F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150" y="2967660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5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ru-RU" sz="2000" dirty="0"/>
              <a:t>Извлечение признаков. </a:t>
            </a:r>
            <a:br>
              <a:rPr lang="en-US" sz="2000" dirty="0"/>
            </a:br>
            <a:r>
              <a:rPr lang="en-US" sz="2000" dirty="0"/>
              <a:t>Fourier </a:t>
            </a:r>
            <a:r>
              <a:rPr lang="ru-RU" sz="2000" dirty="0"/>
              <a:t>и </a:t>
            </a:r>
            <a:r>
              <a:rPr lang="en-US" sz="2000" dirty="0"/>
              <a:t>Wavelet transformation, </a:t>
            </a:r>
            <a:br>
              <a:rPr lang="en-US" sz="2000" dirty="0"/>
            </a:br>
            <a:r>
              <a:rPr lang="en-US" sz="2000" dirty="0"/>
              <a:t>Automatic Feature generation - </a:t>
            </a:r>
            <a:r>
              <a:rPr lang="en-US" sz="2000" dirty="0" err="1"/>
              <a:t>tsfresh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5A6BB1FB-4C83-F44E-8682-10F88AFFC28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81406322-C469-7148-87D6-B72CC4B6E9BE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>
                <a:latin typeface="Roboto"/>
                <a:ea typeface="Roboto"/>
                <a:cs typeface="Roboto"/>
                <a:sym typeface="Roboto"/>
              </a:rPr>
              <a:t>Подбор параметров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425121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D59D2D-C30A-9B45-AFEF-B6AF3ADA55F3}"/>
              </a:ext>
            </a:extLst>
          </p:cNvPr>
          <p:cNvSpPr txBox="1"/>
          <p:nvPr/>
        </p:nvSpPr>
        <p:spPr>
          <a:xfrm>
            <a:off x="500549" y="1854738"/>
            <a:ext cx="3312694" cy="2876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/>
              <a:t>Автоматически извлекает 100 признаков из данных временного ряда, которые описывают как основные, так и сложные характеристики временного ряда (например количество пиков, среднее значение, максимум и минимум, статистика симметрии по обращению времени и </a:t>
            </a:r>
            <a:r>
              <a:rPr lang="ru-RU" sz="1600" dirty="0" err="1"/>
              <a:t>т.д</a:t>
            </a:r>
            <a:r>
              <a:rPr lang="ru-RU" sz="1600" dirty="0"/>
              <a:t>)</a:t>
            </a:r>
            <a:endParaRPr lang="en-T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DC1BC-1431-CC4B-9FE8-E7D55C9D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965" y="1077673"/>
            <a:ext cx="4898937" cy="31567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8FDFE43-9D55-6C4F-93F0-25B27FAF1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27" y="69172"/>
            <a:ext cx="2678349" cy="17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SFEL!">
            <a:extLst>
              <a:ext uri="{FF2B5EF4-FFF2-40B4-BE49-F238E27FC236}">
                <a16:creationId xmlns:a16="http://schemas.microsoft.com/office/drawing/2014/main" id="{3D607533-118B-BF4C-8532-0D435D7E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907" y="1822537"/>
            <a:ext cx="7384092" cy="317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B917E-94D3-534A-927C-080305C0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54655" cy="22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2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704" name="Google Shape;70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6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6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5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3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749" name="Google Shape;749;p113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750" name="Google Shape;750;p113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4086B244-0D79-564B-9701-EFD1FDA130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2A9C4-D4D4-8C44-88E9-4EE093D69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208;p48">
            <a:extLst>
              <a:ext uri="{FF2B5EF4-FFF2-40B4-BE49-F238E27FC236}">
                <a16:creationId xmlns:a16="http://schemas.microsoft.com/office/drawing/2014/main" id="{9C472D46-57DE-3346-8C23-7FDA53A246FD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07.05 - Unsupervised </a:t>
            </a:r>
            <a:r>
              <a:rPr lang="ru-RU" dirty="0"/>
              <a:t>подходы: Кластеризация временных рядов</a:t>
            </a:r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C7C116B8-1C5F-0144-A1C9-4984E67281DC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38988" y="2178555"/>
            <a:ext cx="291747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обсуждаем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lang="en-US"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1905623"/>
            <a:ext cx="3384900" cy="576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Что будем осваивать – 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4" y="440731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сможем после курса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cxnSpLocks/>
            <a:stCxn id="187" idx="1"/>
          </p:cNvCxnSpPr>
          <p:nvPr/>
        </p:nvCxnSpPr>
        <p:spPr>
          <a:xfrm rot="10800000" flipH="1" flipV="1">
            <a:off x="786524" y="1393625"/>
            <a:ext cx="6349" cy="433282"/>
          </a:xfrm>
          <a:prstGeom prst="curvedConnector3">
            <a:avLst>
              <a:gd name="adj1" fmla="val -36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endCxn id="190" idx="1"/>
          </p:cNvCxnSpPr>
          <p:nvPr/>
        </p:nvCxnSpPr>
        <p:spPr>
          <a:xfrm rot="5400000">
            <a:off x="606118" y="2007315"/>
            <a:ext cx="367166" cy="6351"/>
          </a:xfrm>
          <a:prstGeom prst="curvedConnector4">
            <a:avLst>
              <a:gd name="adj1" fmla="val 10719"/>
              <a:gd name="adj2" fmla="val 369943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3B91C7-0A28-CB48-8BB4-387724CD1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00" y="1274489"/>
            <a:ext cx="4445000" cy="3016724"/>
          </a:xfrm>
          <a:prstGeom prst="rect">
            <a:avLst/>
          </a:prstGeom>
        </p:spPr>
      </p:pic>
      <p:sp>
        <p:nvSpPr>
          <p:cNvPr id="24" name="Google Shape;192;p36">
            <a:extLst>
              <a:ext uri="{FF2B5EF4-FFF2-40B4-BE49-F238E27FC236}">
                <a16:creationId xmlns:a16="http://schemas.microsoft.com/office/drawing/2014/main" id="{D11D718B-8D24-5C4D-96A6-DA1111A3C82F}"/>
              </a:ext>
            </a:extLst>
          </p:cNvPr>
          <p:cNvSpPr/>
          <p:nvPr/>
        </p:nvSpPr>
        <p:spPr>
          <a:xfrm>
            <a:off x="786524" y="370721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tsfresh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auto feature generation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91;p36">
            <a:extLst>
              <a:ext uri="{FF2B5EF4-FFF2-40B4-BE49-F238E27FC236}">
                <a16:creationId xmlns:a16="http://schemas.microsoft.com/office/drawing/2014/main" id="{50621431-B589-D346-A64A-2D63D366F981}"/>
              </a:ext>
            </a:extLst>
          </p:cNvPr>
          <p:cNvSpPr/>
          <p:nvPr/>
        </p:nvSpPr>
        <p:spPr>
          <a:xfrm>
            <a:off x="792874" y="2806421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Fourier and wavelet transformation </a:t>
            </a:r>
            <a:endParaRPr lang="ru-RU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96;p36">
            <a:extLst>
              <a:ext uri="{FF2B5EF4-FFF2-40B4-BE49-F238E27FC236}">
                <a16:creationId xmlns:a16="http://schemas.microsoft.com/office/drawing/2014/main" id="{51D4F194-A9BA-3849-99A9-36EF1FD5051D}"/>
              </a:ext>
            </a:extLst>
          </p:cNvPr>
          <p:cNvCxnSpPr>
            <a:cxnSpLocks/>
            <a:stCxn id="190" idx="1"/>
            <a:endCxn id="25" idx="1"/>
          </p:cNvCxnSpPr>
          <p:nvPr/>
        </p:nvCxnSpPr>
        <p:spPr>
          <a:xfrm rot="10800000" flipH="1" flipV="1">
            <a:off x="786524" y="2194073"/>
            <a:ext cx="6349" cy="900798"/>
          </a:xfrm>
          <a:prstGeom prst="curvedConnector3">
            <a:avLst>
              <a:gd name="adj1" fmla="val -36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" name="Google Shape;196;p36">
            <a:extLst>
              <a:ext uri="{FF2B5EF4-FFF2-40B4-BE49-F238E27FC236}">
                <a16:creationId xmlns:a16="http://schemas.microsoft.com/office/drawing/2014/main" id="{1C2AE807-D8D6-6243-8575-58E6356E9913}"/>
              </a:ext>
            </a:extLst>
          </p:cNvPr>
          <p:cNvCxnSpPr>
            <a:cxnSpLocks/>
            <a:stCxn id="25" idx="1"/>
            <a:endCxn id="24" idx="1"/>
          </p:cNvCxnSpPr>
          <p:nvPr/>
        </p:nvCxnSpPr>
        <p:spPr>
          <a:xfrm rot="10800000" flipV="1">
            <a:off x="786524" y="3094870"/>
            <a:ext cx="6350" cy="800447"/>
          </a:xfrm>
          <a:prstGeom prst="curvedConnector3">
            <a:avLst>
              <a:gd name="adj1" fmla="val 37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Google Shape;196;p36">
            <a:extLst>
              <a:ext uri="{FF2B5EF4-FFF2-40B4-BE49-F238E27FC236}">
                <a16:creationId xmlns:a16="http://schemas.microsoft.com/office/drawing/2014/main" id="{392BAE92-218A-8648-BC4A-D0F558F2EAE5}"/>
              </a:ext>
            </a:extLst>
          </p:cNvPr>
          <p:cNvCxnSpPr>
            <a:cxnSpLocks/>
            <a:stCxn id="24" idx="1"/>
            <a:endCxn id="192" idx="1"/>
          </p:cNvCxnSpPr>
          <p:nvPr/>
        </p:nvCxnSpPr>
        <p:spPr>
          <a:xfrm rot="10800000" flipV="1">
            <a:off x="786524" y="3895317"/>
            <a:ext cx="12700" cy="70009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03" name="Google Shape;203;p37"/>
          <p:cNvGraphicFramePr/>
          <p:nvPr>
            <p:extLst>
              <p:ext uri="{D42A27DB-BD31-4B8C-83A1-F6EECF244321}">
                <p14:modId xmlns:p14="http://schemas.microsoft.com/office/powerpoint/2010/main" val="2586177029"/>
              </p:ext>
            </p:extLst>
          </p:nvPr>
        </p:nvGraphicFramePr>
        <p:xfrm>
          <a:off x="952500" y="1544194"/>
          <a:ext cx="7239000" cy="1746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будет устроено обучение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программу курса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в основных парадигмах 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Фурье 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вейвлет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преобразование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88834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библиотекой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tsfresh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753441"/>
                  </a:ext>
                </a:extLst>
              </a:tr>
            </a:tbl>
          </a:graphicData>
        </a:graphic>
      </p:graphicFrame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1066283288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общего понимания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Чтобы заложить основы для дальнейшего обучения на курсе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Разложить временной рад на компоненты и выполнить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wavelet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анализ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27398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Генерировать признаки с помощью библиотеки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tsfresh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047702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Machine</a:t>
            </a:r>
            <a:r>
              <a:rPr lang="ru" sz="4900" dirty="0"/>
              <a:t> Learning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Место</a:t>
            </a:r>
            <a:r>
              <a:rPr lang="ru" dirty="0"/>
              <a:t> машинного обучения</a:t>
            </a:r>
            <a:endParaRPr dirty="0"/>
          </a:p>
        </p:txBody>
      </p:sp>
      <p:pic>
        <p:nvPicPr>
          <p:cNvPr id="325" name="Google Shape;32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6551" y="985329"/>
            <a:ext cx="4970898" cy="415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5452</TotalTime>
  <Words>838</Words>
  <Application>Microsoft Macintosh PowerPoint</Application>
  <PresentationFormat>On-screen Show (16:9)</PresentationFormat>
  <Paragraphs>172</Paragraphs>
  <Slides>36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Cambria Math</vt:lpstr>
      <vt:lpstr>Arial</vt:lpstr>
      <vt:lpstr>Courier New</vt:lpstr>
      <vt:lpstr>Roboto</vt:lpstr>
      <vt:lpstr>Menlo</vt:lpstr>
      <vt:lpstr>Светлая тема</vt:lpstr>
      <vt:lpstr>Светлая тема</vt:lpstr>
      <vt:lpstr>ML Advanced Извлечение признаков.  Fourier и Wavelet transformation,  Automatic Feature generation - tsfresh</vt:lpstr>
      <vt:lpstr>Проверить, идет ли запись</vt:lpstr>
      <vt:lpstr>ML Advanced Извлечение признаков.  Fourier и Wavelet transformation,  Automatic Feature generation - tsfresh</vt:lpstr>
      <vt:lpstr>Правила вебинара</vt:lpstr>
      <vt:lpstr>Маршрут вебинара</vt:lpstr>
      <vt:lpstr>Цели вебинара</vt:lpstr>
      <vt:lpstr>Смысл</vt:lpstr>
      <vt:lpstr>Machine Learning</vt:lpstr>
      <vt:lpstr>Место машинного обучения</vt:lpstr>
      <vt:lpstr>Три парадигмы машинного обучения</vt:lpstr>
      <vt:lpstr>Временной ряд</vt:lpstr>
      <vt:lpstr>Временной ряд</vt:lpstr>
      <vt:lpstr>Временной ряд</vt:lpstr>
      <vt:lpstr>Стационарный ряд</vt:lpstr>
      <vt:lpstr>Проверка на стационарность</vt:lpstr>
      <vt:lpstr>Проверка на стационарность</vt:lpstr>
      <vt:lpstr>Метрики</vt:lpstr>
      <vt:lpstr>Кросс-валидация временных рядов</vt:lpstr>
      <vt:lpstr>Разложение Фурье</vt:lpstr>
      <vt:lpstr>Разложение в ряд Фурье</vt:lpstr>
      <vt:lpstr>Разложение в ряд Фурье</vt:lpstr>
      <vt:lpstr>Разложение в ряд Фурье</vt:lpstr>
      <vt:lpstr>А если ряд меняется во времени?</vt:lpstr>
      <vt:lpstr>А если ряды разные, а спектры похожи?</vt:lpstr>
      <vt:lpstr>Вейвлет анализ</vt:lpstr>
      <vt:lpstr>Вейвлет</vt:lpstr>
      <vt:lpstr>Вейвлет</vt:lpstr>
      <vt:lpstr>Вейвлет</vt:lpstr>
      <vt:lpstr>Вейвлет</vt:lpstr>
      <vt:lpstr>Подбор параметров</vt:lpstr>
      <vt:lpstr>PowerPoint Presentation</vt:lpstr>
      <vt:lpstr>PowerPoint Presentation</vt:lpstr>
      <vt:lpstr>Вопросы?</vt:lpstr>
      <vt:lpstr>Практика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Kubernetes, контейнерная оркестрация</dc:title>
  <cp:lastModifiedBy>Стурейко Игорь Олегович</cp:lastModifiedBy>
  <cp:revision>75</cp:revision>
  <dcterms:modified xsi:type="dcterms:W3CDTF">2024-09-25T11:35:07Z</dcterms:modified>
</cp:coreProperties>
</file>